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65" d="100"/>
          <a:sy n="65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0482706-5F8F-49C6-B433-573E609F57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C633A-E2BE-4B6C-9614-0764622260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71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DBEF7-6D37-40E5-B8A4-C536B36D8E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99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6D4BF-9F1F-4485-94BA-3A5EE5C05DA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108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F4E34-5605-44AC-B367-4319F41C968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6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30A9C-E589-4F06-BDFF-83EB1E49D3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426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AEA8C-2EB2-445F-BF07-0CD2D668E2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244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F493C-749B-4C15-9C06-3AACA2F295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879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B923-46D8-4900-A0DA-BE59F1DDD4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283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4E2B3-D4C5-4266-81D3-86B365E86A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21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4287C-3B95-4BB2-B651-5C562A9FF9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845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FF449D76-06CF-44EF-98AE-BB019E96BF9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66800" y="1124744"/>
            <a:ext cx="7772400" cy="2304256"/>
          </a:xfrm>
        </p:spPr>
        <p:txBody>
          <a:bodyPr/>
          <a:lstStyle/>
          <a:p>
            <a:r>
              <a:rPr lang="ru-RU" i="0" dirty="0" smtClean="0"/>
              <a:t>Влияние алкоголя на плод во время </a:t>
            </a:r>
            <a:r>
              <a:rPr lang="ru-RU" i="0" dirty="0" smtClean="0"/>
              <a:t>беременности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743200" y="5085184"/>
            <a:ext cx="6400800" cy="124854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533968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>
                    <a:lumMod val="95000"/>
                  </a:schemeClr>
                </a:solidFill>
              </a:rPr>
              <a:t>При планировании беременности необходимо знать, что алкоголь,  может привести к рождению ребенка с пороками и отставанием в умственном и физическом развитии.</a:t>
            </a:r>
            <a:br>
              <a:rPr lang="ru-RU" sz="32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3200" i="0" dirty="0" smtClean="0"/>
              <a:t/>
            </a:r>
            <a:br>
              <a:rPr lang="ru-RU" sz="3200" i="0" dirty="0" smtClean="0"/>
            </a:br>
            <a:r>
              <a:rPr lang="ru-RU" sz="3600" dirty="0" smtClean="0">
                <a:solidFill>
                  <a:srgbClr val="FF0000"/>
                </a:solidFill>
              </a:rPr>
              <a:t>Родители! Помните, здоровье Вашего ребенка -</a:t>
            </a:r>
            <a:r>
              <a:rPr lang="ru-RU" sz="3600" i="0" dirty="0" smtClean="0">
                <a:solidFill>
                  <a:srgbClr val="FF0000"/>
                </a:solidFill>
              </a:rPr>
              <a:t> </a:t>
            </a:r>
            <a:r>
              <a:rPr lang="ru-RU" sz="3600" dirty="0" smtClean="0">
                <a:solidFill>
                  <a:srgbClr val="FF0000"/>
                </a:solidFill>
              </a:rPr>
              <a:t>в Ваших руках !</a:t>
            </a:r>
            <a:r>
              <a:rPr lang="ru-RU" sz="3200" i="0" dirty="0" smtClean="0"/>
              <a:t/>
            </a:r>
            <a:br>
              <a:rPr lang="ru-RU" sz="3200" i="0" dirty="0" smtClean="0"/>
            </a:b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Kein-Alkohol-whrend-der-Schwangerschaft-10871360085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497"/>
            <a:ext cx="9143999" cy="683250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6021288"/>
            <a:ext cx="5832648" cy="836712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2475656"/>
          </a:xfrm>
        </p:spPr>
        <p:txBody>
          <a:bodyPr/>
          <a:lstStyle/>
          <a:p>
            <a:r>
              <a:rPr lang="ru-RU" sz="3600" i="0" dirty="0" smtClean="0"/>
              <a:t>У женщин, которые хронически употребляют спиртные напитки, рождаются дети: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636912"/>
            <a:ext cx="7772400" cy="3459088"/>
          </a:xfrm>
        </p:spPr>
        <p:txBody>
          <a:bodyPr/>
          <a:lstStyle/>
          <a:p>
            <a:r>
              <a:rPr lang="ru-RU" b="1" dirty="0" smtClean="0"/>
              <a:t>недоношенные - в 34,5% случаев;</a:t>
            </a:r>
          </a:p>
          <a:p>
            <a:r>
              <a:rPr lang="ru-RU" b="1" dirty="0" smtClean="0"/>
              <a:t>физически ослабленные - в 19 % случаев;</a:t>
            </a:r>
          </a:p>
          <a:p>
            <a:r>
              <a:rPr lang="ru-RU" b="1" dirty="0" smtClean="0"/>
              <a:t>с пороками развития - в 3 % случаев.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5832648" cy="58326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Безвредного количества алкоголя, допустимого во время беременности, не существует. Это значит, что дозовая зависимость между количеством выпитого спиртного и риском возникновения пороков развития не определена, и эффект алкоголя зависит лишь от индивидуальных особенностей организма матери и плода</a:t>
            </a:r>
            <a:endParaRPr lang="ru-RU" sz="2800" dirty="0"/>
          </a:p>
        </p:txBody>
      </p:sp>
      <p:pic>
        <p:nvPicPr>
          <p:cNvPr id="4" name="Рисунок 3" descr="10_a26587084c015ab947c38316e293f2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789040"/>
            <a:ext cx="2843808" cy="278092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76672"/>
            <a:ext cx="7772400" cy="3168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У беременных женщин, ежедневно выпивающих примерно 6 стаканов вина, что соответствует 12 мл абсолютного этилового спирта, рождаются 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дети с алкогольным синдромом.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Рисунок 3" descr="8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212976"/>
            <a:ext cx="5498976" cy="331771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04664"/>
            <a:ext cx="7772400" cy="3024336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 	Развитие 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алкогольного синдрома у новорожденных </a:t>
            </a:r>
            <a:r>
              <a:rPr lang="ru-RU" sz="2400" dirty="0" smtClean="0"/>
              <a:t>связывают с токсическим воздействием на плод одного из продуктов распада этилового спирта - ацетальдегида, повышенное количество которого приводит к снижению содержания </a:t>
            </a:r>
            <a:r>
              <a:rPr lang="ru-RU" sz="2400" dirty="0" err="1" smtClean="0"/>
              <a:t>фолиевой</a:t>
            </a:r>
            <a:r>
              <a:rPr lang="ru-RU" sz="2400" dirty="0" smtClean="0"/>
              <a:t> кислоты, необходимой для нормального развития плода.</a:t>
            </a:r>
            <a:endParaRPr lang="ru-RU" sz="2400" dirty="0"/>
          </a:p>
        </p:txBody>
      </p:sp>
      <p:pic>
        <p:nvPicPr>
          <p:cNvPr id="4" name="Рисунок 3" descr="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924944"/>
            <a:ext cx="2423290" cy="367240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vliyanie-alkogolya-na-beremennost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729908"/>
            <a:ext cx="8964488" cy="557941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772400" cy="1811288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У новорожденных детей пьющих женщин отмечаются: 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060848"/>
            <a:ext cx="8077200" cy="4035152"/>
          </a:xfrm>
        </p:spPr>
        <p:txBody>
          <a:bodyPr/>
          <a:lstStyle/>
          <a:p>
            <a:r>
              <a:rPr lang="ru-RU" sz="2500" dirty="0" smtClean="0"/>
              <a:t>общая задержка физического и психического развития;</a:t>
            </a:r>
          </a:p>
          <a:p>
            <a:r>
              <a:rPr lang="ru-RU" sz="2500" dirty="0" smtClean="0"/>
              <a:t> нарушения формирования головного мозга</a:t>
            </a:r>
            <a:br>
              <a:rPr lang="ru-RU" sz="2500" dirty="0" smtClean="0"/>
            </a:br>
            <a:r>
              <a:rPr lang="ru-RU" sz="2500" dirty="0" smtClean="0"/>
              <a:t>(микроцефалия - уменьшение размеров головного мозга или гидроцефалия - водянка головного мозга); </a:t>
            </a:r>
          </a:p>
          <a:p>
            <a:r>
              <a:rPr lang="ru-RU" sz="2500" dirty="0" smtClean="0"/>
              <a:t>неврологические нарушения (дрожание конечностей, судороги, сниженный мышечный тонус); </a:t>
            </a:r>
          </a:p>
          <a:p>
            <a:r>
              <a:rPr lang="ru-RU" sz="2500" dirty="0" smtClean="0"/>
              <a:t>недостаточный сосательный рефлекс; </a:t>
            </a:r>
          </a:p>
          <a:p>
            <a:r>
              <a:rPr lang="ru-RU" sz="2500" dirty="0" smtClean="0"/>
              <a:t>врожденные пороки сердца и почек.</a:t>
            </a:r>
            <a:endParaRPr lang="ru-RU" sz="25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20688"/>
            <a:ext cx="7772400" cy="36004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Характерна внешность таких детей:</a:t>
            </a:r>
          </a:p>
          <a:p>
            <a:r>
              <a:rPr lang="ru-RU" dirty="0" smtClean="0"/>
              <a:t>короткие и узкие глазные щели, </a:t>
            </a:r>
          </a:p>
          <a:p>
            <a:r>
              <a:rPr lang="ru-RU" dirty="0" smtClean="0"/>
              <a:t>узкий скошенный лоб, </a:t>
            </a:r>
          </a:p>
          <a:p>
            <a:r>
              <a:rPr lang="ru-RU" dirty="0" smtClean="0"/>
              <a:t>утолщенная с узкой красной каймой, верхняя губа; </a:t>
            </a:r>
          </a:p>
          <a:p>
            <a:r>
              <a:rPr lang="ru-RU" dirty="0" smtClean="0"/>
              <a:t>маленькая нижняя челюсть.</a:t>
            </a:r>
            <a:endParaRPr lang="ru-RU" dirty="0"/>
          </a:p>
        </p:txBody>
      </p:sp>
      <p:pic>
        <p:nvPicPr>
          <p:cNvPr id="4" name="Рисунок 3" descr="4852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149080"/>
            <a:ext cx="3519314" cy="2346209"/>
          </a:xfrm>
          <a:prstGeom prst="rect">
            <a:avLst/>
          </a:prstGeom>
        </p:spPr>
      </p:pic>
      <p:pic>
        <p:nvPicPr>
          <p:cNvPr id="5" name="Рисунок 4" descr="x_15aa97e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717032"/>
            <a:ext cx="2539380" cy="2583931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92888" cy="5763344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		В первые годы жизни у таких детей наблюдается отставание в психомоторном, особенно речевом развитии, которое часто сочетается с повышенной возбудимостью и</a:t>
            </a:r>
            <a:br>
              <a:rPr lang="ru-RU" sz="2800" dirty="0" smtClean="0"/>
            </a:br>
            <a:r>
              <a:rPr lang="ru-RU" sz="2800" dirty="0" smtClean="0"/>
              <a:t>двигательной расторможенностью. 	Интеллектуальные нарушения проявляются отставанием в умственном развитии, сочетающимся с эмоционально-личностной</a:t>
            </a:r>
            <a:br>
              <a:rPr lang="ru-RU" sz="2800" dirty="0" smtClean="0"/>
            </a:br>
            <a:r>
              <a:rPr lang="ru-RU" sz="2800" dirty="0" smtClean="0"/>
              <a:t>незрелостью. </a:t>
            </a:r>
          </a:p>
          <a:p>
            <a:pPr algn="just">
              <a:buNone/>
            </a:pPr>
            <a:r>
              <a:rPr lang="ru-RU" sz="2800" dirty="0" smtClean="0"/>
              <a:t>		Отмечается    снижение критичности, эйфория, импульсивность, слабая регуляция произвольной деятельности.</a:t>
            </a:r>
            <a:endParaRPr lang="ru-RU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22012">
  <a:themeElements>
    <a:clrScheme name="Office Theme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Office The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8F97931-E8AC-413F-A653-363C816300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TS102822012</Template>
  <TotalTime>84</TotalTime>
  <Words>79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TS102822012</vt:lpstr>
      <vt:lpstr>Влияние алкоголя на плод во время беременности</vt:lpstr>
      <vt:lpstr>У женщин, которые хронически употребляют спиртные напитки, рождаются дети:</vt:lpstr>
      <vt:lpstr>Слайд 3</vt:lpstr>
      <vt:lpstr>Слайд 4</vt:lpstr>
      <vt:lpstr>Слайд 5</vt:lpstr>
      <vt:lpstr>Слайд 6</vt:lpstr>
      <vt:lpstr>У новорожденных детей пьющих женщин отмечаются:  </vt:lpstr>
      <vt:lpstr>Слайд 8</vt:lpstr>
      <vt:lpstr>Слайд 9</vt:lpstr>
      <vt:lpstr>При планировании беременности необходимо знать, что алкоголь,  может привести к рождению ребенка с пороками и отставанием в умственном и физическом развитии.  Родители! Помните, здоровье Вашего ребенка - в Ваших руках !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Светланка</dc:creator>
  <cp:lastModifiedBy>User</cp:lastModifiedBy>
  <cp:revision>10</cp:revision>
  <dcterms:created xsi:type="dcterms:W3CDTF">2013-06-30T16:45:13Z</dcterms:created>
  <dcterms:modified xsi:type="dcterms:W3CDTF">2013-10-01T07:37:06Z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TC010689801049</vt:lpwstr>
  </property>
</Properties>
</file>